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3" r:id="rId5"/>
    <p:sldId id="264" r:id="rId6"/>
    <p:sldId id="267" r:id="rId7"/>
    <p:sldId id="265" r:id="rId8"/>
    <p:sldId id="268" r:id="rId9"/>
    <p:sldId id="266" r:id="rId10"/>
    <p:sldId id="261" r:id="rId11"/>
    <p:sldId id="262"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5D9594-20E4-4D87-9BFB-C64A3014A7C9}" type="datetimeFigureOut">
              <a:rPr lang="fa-IR" smtClean="0"/>
              <a:t>1435/06/08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A0D011-AC39-4B42-8938-64322F695F4A}" type="slidenum">
              <a:rPr lang="fa-IR" smtClean="0"/>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0DA0D011-AC39-4B42-8938-64322F695F4A}" type="slidenum">
              <a:rPr lang="fa-IR" smtClean="0"/>
              <a:t>12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B0E312-D66C-44EF-A31D-CDDEDB1657C6}" type="datetime1">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9A175-0CA1-4F6A-8C43-74E518805B68}" type="datetime1">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6DA59-A129-4EF3-8887-646783679A4F}" type="datetime1">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8E141-58E3-4AD8-9F38-8E6668A606F0}" type="datetime1">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0E8A4-EDAE-4FD8-8CED-6A78EA81D041}" type="datetime1">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705CA-BE21-497A-AF4E-10BB591685FE}" type="datetime1">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0E246-DAD4-4724-B5C7-6F1D29E610E6}" type="datetime1">
              <a:rPr lang="en-US" smtClean="0"/>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31599-F636-4DBB-AC98-7BC0DE42CB8C}" type="datetime1">
              <a:rPr lang="en-US" smtClean="0"/>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CF0BF-9CA7-4EDC-BA44-6370F156F283}" type="datetime1">
              <a:rPr lang="en-US" smtClean="0"/>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4C3AE-AD9C-4BD7-BC42-21B53050D7A0}" type="datetime1">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7D4EB-F76F-4668-B472-A53182FF0DC6}" type="datetime1">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1C6B2-BDF4-4C6E-8A4B-C7423DE52503}" type="datetime1">
              <a:rPr lang="en-US" smtClean="0"/>
              <a:t>4/8/2014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171071" y="-28002"/>
            <a:ext cx="2643460" cy="1088735"/>
          </a:xfrm>
        </p:spPr>
        <p:txBody>
          <a:bodyPr/>
          <a:lstStyle/>
          <a:p>
            <a:r>
              <a:rPr lang="fa-IR" dirty="0" smtClean="0">
                <a:solidFill>
                  <a:srgbClr val="FF0000"/>
                </a:solidFill>
              </a:rPr>
              <a:t>به نام خدا</a:t>
            </a:r>
            <a:endParaRPr lang="en-US" dirty="0">
              <a:solidFill>
                <a:srgbClr val="FF0000"/>
              </a:solidFill>
            </a:endParaRPr>
          </a:p>
        </p:txBody>
      </p:sp>
      <p:sp>
        <p:nvSpPr>
          <p:cNvPr id="5" name="Subtitle 2"/>
          <p:cNvSpPr>
            <a:spLocks noGrp="1"/>
          </p:cNvSpPr>
          <p:nvPr>
            <p:ph type="subTitle" idx="1"/>
          </p:nvPr>
        </p:nvSpPr>
        <p:spPr>
          <a:xfrm>
            <a:off x="642910" y="2571744"/>
            <a:ext cx="7929586" cy="1857388"/>
          </a:xfrm>
        </p:spPr>
        <p:txBody>
          <a:bodyPr>
            <a:noAutofit/>
          </a:bodyPr>
          <a:lstStyle/>
          <a:p>
            <a:pPr algn="r" rtl="1"/>
            <a:r>
              <a:rPr lang="fa-IR" sz="2400" dirty="0" smtClean="0">
                <a:solidFill>
                  <a:schemeClr val="tx1">
                    <a:lumMod val="95000"/>
                    <a:lumOff val="5000"/>
                  </a:schemeClr>
                </a:solidFill>
              </a:rPr>
              <a:t>یکی از ویژگی های نرم افزار کلینیک 24 </a:t>
            </a:r>
            <a:r>
              <a:rPr lang="fa-IR" sz="2400" dirty="0" smtClean="0">
                <a:solidFill>
                  <a:schemeClr val="tx1">
                    <a:lumMod val="95000"/>
                    <a:lumOff val="5000"/>
                  </a:schemeClr>
                </a:solidFill>
              </a:rPr>
              <a:t>گرفتن</a:t>
            </a:r>
            <a:r>
              <a:rPr lang="fa-IR" sz="2400" dirty="0" smtClean="0">
                <a:solidFill>
                  <a:schemeClr val="tx1">
                    <a:lumMod val="95000"/>
                    <a:lumOff val="5000"/>
                  </a:schemeClr>
                </a:solidFill>
              </a:rPr>
              <a:t> </a:t>
            </a:r>
            <a:r>
              <a:rPr lang="fa-IR" sz="2400" dirty="0" smtClean="0">
                <a:solidFill>
                  <a:schemeClr val="tx1">
                    <a:lumMod val="95000"/>
                    <a:lumOff val="5000"/>
                  </a:schemeClr>
                </a:solidFill>
              </a:rPr>
              <a:t>لیست بیمه می باشد</a:t>
            </a:r>
            <a:r>
              <a:rPr lang="fa-IR" sz="2400" dirty="0" smtClean="0">
                <a:solidFill>
                  <a:schemeClr val="tx1">
                    <a:lumMod val="95000"/>
                    <a:lumOff val="5000"/>
                  </a:schemeClr>
                </a:solidFill>
              </a:rPr>
              <a:t>.</a:t>
            </a:r>
          </a:p>
          <a:p>
            <a:pPr algn="r" rtl="1"/>
            <a:endParaRPr lang="fa-IR" sz="2400" dirty="0" smtClean="0">
              <a:solidFill>
                <a:schemeClr val="tx1">
                  <a:lumMod val="95000"/>
                  <a:lumOff val="5000"/>
                </a:schemeClr>
              </a:solidFill>
            </a:endParaRPr>
          </a:p>
          <a:p>
            <a:pPr algn="r" rtl="1"/>
            <a:r>
              <a:rPr lang="fa-IR" sz="2400" dirty="0" smtClean="0">
                <a:solidFill>
                  <a:schemeClr val="tx1">
                    <a:lumMod val="95000"/>
                    <a:lumOff val="5000"/>
                  </a:schemeClr>
                </a:solidFill>
              </a:rPr>
              <a:t>در این مستند می خواهیم به طور کامل و با زبانی شیوا مراحل تهییه لیست بیمه را توضیح دهیم.</a:t>
            </a:r>
            <a:endParaRPr lang="en-US" sz="2400" dirty="0">
              <a:solidFill>
                <a:schemeClr val="tx1">
                  <a:lumMod val="95000"/>
                  <a:lumOff val="5000"/>
                </a:schemeClr>
              </a:solidFill>
            </a:endParaRPr>
          </a:p>
          <a:p>
            <a:pPr algn="r" rtl="1"/>
            <a:endParaRPr lang="en-US" sz="1800" dirty="0">
              <a:solidFill>
                <a:schemeClr val="tx1">
                  <a:lumMod val="95000"/>
                  <a:lumOff val="5000"/>
                </a:schemeClr>
              </a:solidFill>
            </a:endParaRPr>
          </a:p>
        </p:txBody>
      </p:sp>
      <p:sp>
        <p:nvSpPr>
          <p:cNvPr id="6" name="Title 1"/>
          <p:cNvSpPr txBox="1">
            <a:spLocks/>
          </p:cNvSpPr>
          <p:nvPr/>
        </p:nvSpPr>
        <p:spPr>
          <a:xfrm>
            <a:off x="663165" y="768342"/>
            <a:ext cx="7011699" cy="1088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fa-IR" dirty="0" smtClean="0">
                <a:solidFill>
                  <a:schemeClr val="accent1">
                    <a:lumMod val="50000"/>
                  </a:schemeClr>
                </a:solidFill>
              </a:rPr>
              <a:t>مستند لیست بیمه</a:t>
            </a:r>
            <a:endParaRPr lang="en-US" dirty="0">
              <a:solidFill>
                <a:schemeClr val="accent1">
                  <a:lumMod val="50000"/>
                </a:schemeClr>
              </a:solidFill>
            </a:endParaRPr>
          </a:p>
        </p:txBody>
      </p:sp>
      <p:pic>
        <p:nvPicPr>
          <p:cNvPr id="7" name="Picture 6" descr="D:\mostanad\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xmlns="" val="162798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00240"/>
            <a:ext cx="9144000" cy="4869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1142999" y="5715016"/>
            <a:ext cx="6840415"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ubtitle 2"/>
          <p:cNvSpPr txBox="1">
            <a:spLocks/>
          </p:cNvSpPr>
          <p:nvPr/>
        </p:nvSpPr>
        <p:spPr>
          <a:xfrm>
            <a:off x="1447800" y="0"/>
            <a:ext cx="7661031" cy="19288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200" dirty="0" smtClean="0">
                <a:solidFill>
                  <a:schemeClr val="tx1">
                    <a:lumMod val="95000"/>
                    <a:lumOff val="5000"/>
                  </a:schemeClr>
                </a:solidFill>
              </a:rPr>
              <a:t>در قسمت اطلاعات تکمیلی میتوان نسخه مورد نظر را انتخاب و لغو نمود</a:t>
            </a:r>
            <a:r>
              <a:rPr lang="fa-IR" sz="2200" dirty="0" smtClean="0">
                <a:solidFill>
                  <a:schemeClr val="tx1">
                    <a:lumMod val="95000"/>
                    <a:lumOff val="5000"/>
                  </a:schemeClr>
                </a:solidFill>
              </a:rPr>
              <a:t>.(نسخه با رنگ زرد نشان داده می شود).</a:t>
            </a:r>
          </a:p>
          <a:p>
            <a:pPr marL="0" indent="0" algn="r" rtl="1">
              <a:buNone/>
            </a:pPr>
            <a:r>
              <a:rPr lang="fa-IR" sz="2200" dirty="0" smtClean="0">
                <a:solidFill>
                  <a:schemeClr val="tx1">
                    <a:lumMod val="95000"/>
                    <a:lumOff val="5000"/>
                  </a:schemeClr>
                </a:solidFill>
              </a:rPr>
              <a:t>با این کار آن نسخه داخل لیست بیمه نمایش داده نمی شود.</a:t>
            </a:r>
            <a:endParaRPr lang="fa-IR" sz="2200" dirty="0" smtClean="0">
              <a:solidFill>
                <a:schemeClr val="tx1">
                  <a:lumMod val="95000"/>
                  <a:lumOff val="5000"/>
                </a:schemeClr>
              </a:solidFill>
            </a:endParaRPr>
          </a:p>
          <a:p>
            <a:pPr marL="0" indent="0" algn="r" rtl="1">
              <a:buNone/>
            </a:pPr>
            <a:r>
              <a:rPr lang="fa-IR" sz="2200" dirty="0" smtClean="0">
                <a:solidFill>
                  <a:schemeClr val="tx1">
                    <a:lumMod val="95000"/>
                    <a:lumOff val="5000"/>
                  </a:schemeClr>
                </a:solidFill>
              </a:rPr>
              <a:t>شماره </a:t>
            </a:r>
            <a:r>
              <a:rPr lang="fa-IR" sz="2200" dirty="0" smtClean="0">
                <a:solidFill>
                  <a:schemeClr val="tx1">
                    <a:lumMod val="95000"/>
                    <a:lumOff val="5000"/>
                  </a:schemeClr>
                </a:solidFill>
              </a:rPr>
              <a:t>صفحه نسخه را می توان دید و تغییر </a:t>
            </a:r>
            <a:r>
              <a:rPr lang="fa-IR" sz="2200" dirty="0" smtClean="0">
                <a:solidFill>
                  <a:schemeClr val="tx1">
                    <a:lumMod val="95000"/>
                    <a:lumOff val="5000"/>
                  </a:schemeClr>
                </a:solidFill>
              </a:rPr>
              <a:t>داد.و در آخر گزینه ی تایید را می زنیم.</a:t>
            </a:r>
            <a:endParaRPr lang="fa-IR" sz="2200" dirty="0" smtClean="0">
              <a:solidFill>
                <a:schemeClr val="tx1">
                  <a:lumMod val="95000"/>
                  <a:lumOff val="5000"/>
                </a:schemeClr>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xmlns="" val="356650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00108"/>
            <a:ext cx="9144000" cy="58697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1137137" y="6303740"/>
            <a:ext cx="1389187" cy="33997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2514601" y="6303740"/>
            <a:ext cx="2731024" cy="3399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5257800" y="6303741"/>
            <a:ext cx="2667000" cy="3399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Subtitle 2"/>
          <p:cNvSpPr txBox="1">
            <a:spLocks/>
          </p:cNvSpPr>
          <p:nvPr/>
        </p:nvSpPr>
        <p:spPr>
          <a:xfrm>
            <a:off x="1447800" y="0"/>
            <a:ext cx="7661031" cy="928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dirty="0" smtClean="0">
                <a:solidFill>
                  <a:schemeClr val="tx1">
                    <a:lumMod val="95000"/>
                    <a:lumOff val="5000"/>
                  </a:schemeClr>
                </a:solidFill>
              </a:rPr>
              <a:t>سه گزینه</a:t>
            </a:r>
            <a:r>
              <a:rPr lang="fa-IR" sz="2400" dirty="0">
                <a:solidFill>
                  <a:schemeClr val="tx1">
                    <a:lumMod val="95000"/>
                    <a:lumOff val="5000"/>
                  </a:schemeClr>
                </a:solidFill>
              </a:rPr>
              <a:t> </a:t>
            </a:r>
            <a:r>
              <a:rPr lang="fa-IR" sz="2400" dirty="0" smtClean="0">
                <a:solidFill>
                  <a:schemeClr val="tx1">
                    <a:lumMod val="95000"/>
                    <a:lumOff val="5000"/>
                  </a:schemeClr>
                </a:solidFill>
              </a:rPr>
              <a:t>برای انتخاب و پرینت داریم.که در ادامه به بررسی هرکدام می پردازیم.</a:t>
            </a:r>
            <a:endParaRPr lang="en-US" sz="2400" dirty="0" smtClean="0">
              <a:solidFill>
                <a:schemeClr val="tx1">
                  <a:lumMod val="95000"/>
                  <a:lumOff val="5000"/>
                </a:scheme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xmlns="" val="8724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26398" y="0"/>
            <a:ext cx="8717602" cy="1714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000" b="1" dirty="0" smtClean="0">
                <a:solidFill>
                  <a:schemeClr val="tx1">
                    <a:lumMod val="95000"/>
                    <a:lumOff val="5000"/>
                  </a:schemeClr>
                </a:solidFill>
              </a:rPr>
              <a:t>. </a:t>
            </a:r>
            <a:r>
              <a:rPr lang="fa-IR" sz="2000" b="1" dirty="0" smtClean="0">
                <a:solidFill>
                  <a:schemeClr val="tx1">
                    <a:lumMod val="95000"/>
                    <a:lumOff val="5000"/>
                  </a:schemeClr>
                </a:solidFill>
              </a:rPr>
              <a:t>گزینه پرینت لیست بیمه شدگان</a:t>
            </a:r>
          </a:p>
          <a:p>
            <a:pPr marL="0" indent="0" algn="r" rtl="1">
              <a:buNone/>
            </a:pPr>
            <a:r>
              <a:rPr lang="fa-IR" sz="2000" dirty="0" smtClean="0">
                <a:solidFill>
                  <a:schemeClr val="tx1">
                    <a:lumMod val="95000"/>
                    <a:lumOff val="5000"/>
                  </a:schemeClr>
                </a:solidFill>
              </a:rPr>
              <a:t>	با زدن این گزینه </a:t>
            </a:r>
            <a:r>
              <a:rPr lang="fa-IR" sz="2000" dirty="0" smtClean="0">
                <a:solidFill>
                  <a:schemeClr val="tx1">
                    <a:lumMod val="95000"/>
                    <a:lumOff val="5000"/>
                  </a:schemeClr>
                </a:solidFill>
              </a:rPr>
              <a:t>پنجره زیر ظاهر می شود می </a:t>
            </a:r>
            <a:r>
              <a:rPr lang="fa-IR" sz="2000" dirty="0" smtClean="0">
                <a:solidFill>
                  <a:schemeClr val="tx1">
                    <a:lumMod val="95000"/>
                    <a:lumOff val="5000"/>
                  </a:schemeClr>
                </a:solidFill>
              </a:rPr>
              <a:t>توان لیست بیمه شدگان را برای ارائه به بیمه پرینت </a:t>
            </a:r>
            <a:r>
              <a:rPr lang="fa-IR" sz="2000" dirty="0" smtClean="0">
                <a:solidFill>
                  <a:schemeClr val="tx1">
                    <a:lumMod val="95000"/>
                    <a:lumOff val="5000"/>
                  </a:schemeClr>
                </a:solidFill>
              </a:rPr>
              <a:t>گرفت.ک</a:t>
            </a:r>
            <a:r>
              <a:rPr lang="fa-IR" sz="2000" dirty="0" smtClean="0">
                <a:solidFill>
                  <a:schemeClr val="tx1">
                    <a:lumMod val="95000"/>
                    <a:lumOff val="5000"/>
                  </a:schemeClr>
                </a:solidFill>
              </a:rPr>
              <a:t>ه این لیست شامل تمام نسخه هایی است که در کادر لیست کلیه نسخه ها نشان داده می شود.(غیر از آنهایی که لغو نسخه شده اند).بازدن گزینه پرینت می توان آن را پرینت کرد یا با زدن گزینه </a:t>
            </a:r>
            <a:r>
              <a:rPr lang="en-US" sz="2000" dirty="0" smtClean="0">
                <a:solidFill>
                  <a:schemeClr val="tx1">
                    <a:lumMod val="95000"/>
                    <a:lumOff val="5000"/>
                  </a:schemeClr>
                </a:solidFill>
              </a:rPr>
              <a:t>Save</a:t>
            </a:r>
            <a:r>
              <a:rPr lang="fa-IR" sz="2000" dirty="0" smtClean="0">
                <a:solidFill>
                  <a:schemeClr val="tx1">
                    <a:lumMod val="95000"/>
                    <a:lumOff val="5000"/>
                  </a:schemeClr>
                </a:solidFill>
              </a:rPr>
              <a:t> می توان آنرا با پسوند </a:t>
            </a:r>
            <a:r>
              <a:rPr lang="en-US" sz="2000" dirty="0" err="1" smtClean="0">
                <a:solidFill>
                  <a:schemeClr val="tx1">
                    <a:lumMod val="95000"/>
                    <a:lumOff val="5000"/>
                  </a:schemeClr>
                </a:solidFill>
              </a:rPr>
              <a:t>pdf</a:t>
            </a:r>
            <a:r>
              <a:rPr lang="fa-IR" sz="2000" dirty="0" smtClean="0">
                <a:solidFill>
                  <a:schemeClr val="tx1">
                    <a:lumMod val="95000"/>
                    <a:lumOff val="5000"/>
                  </a:schemeClr>
                </a:solidFill>
              </a:rPr>
              <a:t> </a:t>
            </a:r>
            <a:r>
              <a:rPr lang="fa-IR" sz="2000" dirty="0" smtClean="0">
                <a:solidFill>
                  <a:schemeClr val="tx1">
                    <a:lumMod val="95000"/>
                    <a:lumOff val="5000"/>
                  </a:schemeClr>
                </a:solidFill>
              </a:rPr>
              <a:t>ذخیره نمود.</a:t>
            </a:r>
            <a:endParaRPr lang="en-US" sz="2000" dirty="0">
              <a:solidFill>
                <a:schemeClr val="tx1">
                  <a:lumMod val="95000"/>
                  <a:lumOff val="5000"/>
                </a:schemeClr>
              </a:solidFill>
            </a:endParaRPr>
          </a:p>
        </p:txBody>
      </p:sp>
      <p:pic>
        <p:nvPicPr>
          <p:cNvPr id="5" name="Picture 4"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4"/>
          <a:srcRect/>
          <a:stretch>
            <a:fillRect/>
          </a:stretch>
        </p:blipFill>
        <p:spPr bwMode="auto">
          <a:xfrm>
            <a:off x="0" y="1785926"/>
            <a:ext cx="9144000" cy="5072074"/>
          </a:xfrm>
          <a:prstGeom prst="rect">
            <a:avLst/>
          </a:prstGeom>
          <a:noFill/>
          <a:ln w="9525">
            <a:noFill/>
            <a:miter lim="800000"/>
            <a:headEnd/>
            <a:tailEnd/>
          </a:ln>
          <a:effectLst/>
        </p:spPr>
      </p:pic>
      <p:sp>
        <p:nvSpPr>
          <p:cNvPr id="7" name="Rounded Rectangle 6"/>
          <p:cNvSpPr/>
          <p:nvPr/>
        </p:nvSpPr>
        <p:spPr>
          <a:xfrm>
            <a:off x="8715404" y="1898639"/>
            <a:ext cx="428596" cy="2106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8072462" y="1898639"/>
            <a:ext cx="428596" cy="2106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688" y="0"/>
            <a:ext cx="8858312" cy="1846659"/>
          </a:xfrm>
          <a:prstGeom prst="rect">
            <a:avLst/>
          </a:prstGeom>
        </p:spPr>
        <p:txBody>
          <a:bodyPr wrap="square">
            <a:spAutoFit/>
          </a:bodyPr>
          <a:lstStyle/>
          <a:p>
            <a:pPr algn="r" rtl="1"/>
            <a:r>
              <a:rPr lang="fa-IR" sz="2400" b="1" dirty="0" smtClean="0">
                <a:solidFill>
                  <a:schemeClr val="tx1">
                    <a:lumMod val="95000"/>
                    <a:lumOff val="5000"/>
                  </a:schemeClr>
                </a:solidFill>
              </a:rPr>
              <a:t>. </a:t>
            </a:r>
            <a:r>
              <a:rPr lang="fa-IR" sz="2400" b="1" dirty="0" smtClean="0">
                <a:solidFill>
                  <a:schemeClr val="tx1">
                    <a:lumMod val="95000"/>
                    <a:lumOff val="5000"/>
                  </a:schemeClr>
                </a:solidFill>
              </a:rPr>
              <a:t>گزینه پرینت روکش</a:t>
            </a:r>
          </a:p>
          <a:p>
            <a:pPr algn="r" rtl="1"/>
            <a:r>
              <a:rPr lang="fa-IR" sz="2400" dirty="0" smtClean="0">
                <a:solidFill>
                  <a:schemeClr val="tx1">
                    <a:lumMod val="95000"/>
                    <a:lumOff val="5000"/>
                  </a:schemeClr>
                </a:solidFill>
              </a:rPr>
              <a:t>	</a:t>
            </a:r>
            <a:r>
              <a:rPr lang="fa-IR" sz="2200" dirty="0" smtClean="0">
                <a:solidFill>
                  <a:schemeClr val="tx1">
                    <a:lumMod val="95000"/>
                    <a:lumOff val="5000"/>
                  </a:schemeClr>
                </a:solidFill>
              </a:rPr>
              <a:t>در اینجا روکش لیست بیمه گرفته می شود.که در آن یک خلاصه وضعیت از بیمه وجود دارد.(این روکش برای بعضی از بیمه ها لازم است که گرفته شود</a:t>
            </a:r>
            <a:r>
              <a:rPr lang="fa-IR" sz="2200" dirty="0" smtClean="0">
                <a:solidFill>
                  <a:schemeClr val="tx1">
                    <a:lumMod val="95000"/>
                    <a:lumOff val="5000"/>
                  </a:schemeClr>
                </a:solidFill>
              </a:rPr>
              <a:t>).</a:t>
            </a:r>
          </a:p>
          <a:p>
            <a:pPr algn="r" rtl="1"/>
            <a:r>
              <a:rPr lang="fa-IR" sz="2200" dirty="0" smtClean="0">
                <a:solidFill>
                  <a:schemeClr val="tx1">
                    <a:lumMod val="95000"/>
                    <a:lumOff val="5000"/>
                  </a:schemeClr>
                </a:solidFill>
              </a:rPr>
              <a:t>بازدن گزینه پرینت می توان آن را پرینت کرد یا با زدن گزینه </a:t>
            </a:r>
            <a:r>
              <a:rPr lang="en-US" sz="2200" dirty="0" smtClean="0">
                <a:solidFill>
                  <a:schemeClr val="tx1">
                    <a:lumMod val="95000"/>
                    <a:lumOff val="5000"/>
                  </a:schemeClr>
                </a:solidFill>
              </a:rPr>
              <a:t>Save</a:t>
            </a:r>
            <a:r>
              <a:rPr lang="fa-IR" sz="2200" dirty="0" smtClean="0">
                <a:solidFill>
                  <a:schemeClr val="tx1">
                    <a:lumMod val="95000"/>
                    <a:lumOff val="5000"/>
                  </a:schemeClr>
                </a:solidFill>
              </a:rPr>
              <a:t> می توان آنرا با پسوند </a:t>
            </a:r>
            <a:r>
              <a:rPr lang="en-US" sz="2200" dirty="0" err="1" smtClean="0">
                <a:solidFill>
                  <a:schemeClr val="tx1">
                    <a:lumMod val="95000"/>
                    <a:lumOff val="5000"/>
                  </a:schemeClr>
                </a:solidFill>
              </a:rPr>
              <a:t>pdf</a:t>
            </a:r>
            <a:r>
              <a:rPr lang="fa-IR" sz="2200" dirty="0" smtClean="0">
                <a:solidFill>
                  <a:schemeClr val="tx1">
                    <a:lumMod val="95000"/>
                    <a:lumOff val="5000"/>
                  </a:schemeClr>
                </a:solidFill>
              </a:rPr>
              <a:t> ذخیره نمود.</a:t>
            </a:r>
            <a:endParaRPr lang="fa-IR" sz="2200" dirty="0" smtClean="0">
              <a:solidFill>
                <a:schemeClr val="tx1">
                  <a:lumMod val="95000"/>
                  <a:lumOff val="5000"/>
                </a:schemeClr>
              </a:solidFill>
            </a:endParaRPr>
          </a:p>
        </p:txBody>
      </p:sp>
      <p:pic>
        <p:nvPicPr>
          <p:cNvPr id="5" name="Picture 4" descr="D:\mostanad\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3"/>
          <a:srcRect/>
          <a:stretch>
            <a:fillRect/>
          </a:stretch>
        </p:blipFill>
        <p:spPr bwMode="auto">
          <a:xfrm>
            <a:off x="0" y="1785926"/>
            <a:ext cx="9144000" cy="5072074"/>
          </a:xfrm>
          <a:prstGeom prst="rect">
            <a:avLst/>
          </a:prstGeom>
          <a:noFill/>
          <a:ln w="9525">
            <a:noFill/>
            <a:miter lim="800000"/>
            <a:headEnd/>
            <a:tailEnd/>
          </a:ln>
          <a:effectLst/>
        </p:spPr>
      </p:pic>
      <p:sp>
        <p:nvSpPr>
          <p:cNvPr id="7" name="Rounded Rectangle 6"/>
          <p:cNvSpPr/>
          <p:nvPr/>
        </p:nvSpPr>
        <p:spPr>
          <a:xfrm>
            <a:off x="8715404" y="1879942"/>
            <a:ext cx="428596" cy="2143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8072462" y="1879942"/>
            <a:ext cx="428596" cy="2143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85728"/>
            <a:ext cx="9001156" cy="2677656"/>
          </a:xfrm>
          <a:prstGeom prst="rect">
            <a:avLst/>
          </a:prstGeom>
        </p:spPr>
        <p:txBody>
          <a:bodyPr wrap="square">
            <a:spAutoFit/>
          </a:bodyPr>
          <a:lstStyle/>
          <a:p>
            <a:pPr algn="r" rtl="1"/>
            <a:endParaRPr lang="fa-IR" sz="2400" dirty="0" smtClean="0">
              <a:solidFill>
                <a:schemeClr val="tx1">
                  <a:lumMod val="95000"/>
                  <a:lumOff val="5000"/>
                </a:schemeClr>
              </a:solidFill>
            </a:endParaRPr>
          </a:p>
          <a:p>
            <a:pPr algn="r" rtl="1"/>
            <a:r>
              <a:rPr lang="fa-IR" sz="2400" b="1" dirty="0" smtClean="0">
                <a:solidFill>
                  <a:schemeClr val="tx1">
                    <a:lumMod val="95000"/>
                    <a:lumOff val="5000"/>
                  </a:schemeClr>
                </a:solidFill>
              </a:rPr>
              <a:t>. گزینه تهیه فایل </a:t>
            </a:r>
            <a:r>
              <a:rPr lang="en-US" sz="2400" b="1" dirty="0" smtClean="0">
                <a:solidFill>
                  <a:schemeClr val="tx1">
                    <a:lumMod val="95000"/>
                    <a:lumOff val="5000"/>
                  </a:schemeClr>
                </a:solidFill>
              </a:rPr>
              <a:t>XML</a:t>
            </a:r>
            <a:endParaRPr lang="en-US" sz="2400" b="1" dirty="0" smtClean="0">
              <a:solidFill>
                <a:schemeClr val="tx1">
                  <a:lumMod val="95000"/>
                  <a:lumOff val="5000"/>
                </a:schemeClr>
              </a:solidFill>
            </a:endParaRPr>
          </a:p>
          <a:p>
            <a:pPr algn="r" rtl="1"/>
            <a:r>
              <a:rPr lang="en-US" sz="2400" dirty="0" smtClean="0">
                <a:solidFill>
                  <a:schemeClr val="tx1">
                    <a:lumMod val="95000"/>
                    <a:lumOff val="5000"/>
                  </a:schemeClr>
                </a:solidFill>
              </a:rPr>
              <a:t>	</a:t>
            </a:r>
            <a:r>
              <a:rPr lang="fa-IR" sz="2400" dirty="0" smtClean="0">
                <a:solidFill>
                  <a:schemeClr val="tx1">
                    <a:lumMod val="95000"/>
                    <a:lumOff val="5000"/>
                  </a:schemeClr>
                </a:solidFill>
              </a:rPr>
              <a:t>با زدن این گزینه کادر زیر نمایش داده می شود که ادرس مسیر ذخیره فایل را از ما سوال می نماید.آدرس را انتخاب و گزینه </a:t>
            </a:r>
            <a:r>
              <a:rPr lang="en-US" sz="2400" dirty="0" smtClean="0">
                <a:solidFill>
                  <a:schemeClr val="tx1">
                    <a:lumMod val="95000"/>
                    <a:lumOff val="5000"/>
                  </a:schemeClr>
                </a:solidFill>
              </a:rPr>
              <a:t>Ok</a:t>
            </a:r>
            <a:r>
              <a:rPr lang="fa-IR" sz="2400" dirty="0" smtClean="0">
                <a:solidFill>
                  <a:schemeClr val="tx1">
                    <a:lumMod val="95000"/>
                    <a:lumOff val="5000"/>
                  </a:schemeClr>
                </a:solidFill>
              </a:rPr>
              <a:t> را می زنیم.فایل مورد نظر در آدرس داده شده ذخیره می گردد.</a:t>
            </a:r>
            <a:endParaRPr lang="en-US" sz="2400" dirty="0" smtClean="0">
              <a:solidFill>
                <a:schemeClr val="tx1">
                  <a:lumMod val="95000"/>
                  <a:lumOff val="5000"/>
                </a:schemeClr>
              </a:solidFill>
            </a:endParaRPr>
          </a:p>
          <a:p>
            <a:pPr algn="r" rtl="1"/>
            <a:r>
              <a:rPr lang="en-US" sz="2400" dirty="0" smtClean="0">
                <a:solidFill>
                  <a:schemeClr val="tx1">
                    <a:lumMod val="95000"/>
                    <a:lumOff val="5000"/>
                  </a:schemeClr>
                </a:solidFill>
              </a:rPr>
              <a:t>	</a:t>
            </a:r>
            <a:r>
              <a:rPr lang="fa-IR" sz="2400" dirty="0" smtClean="0">
                <a:solidFill>
                  <a:schemeClr val="tx1">
                    <a:lumMod val="95000"/>
                    <a:lumOff val="5000"/>
                  </a:schemeClr>
                </a:solidFill>
              </a:rPr>
              <a:t>این فایل مربوط به بیمه خدمات درمانی و نیروهای مسلح می باشد.و برای سایر بیمه ها نیازی به آن نیست.برای تهییه فایل باید آدرس محل ذخیره آن را </a:t>
            </a:r>
            <a:r>
              <a:rPr lang="fa-IR" sz="2400" dirty="0" smtClean="0">
                <a:solidFill>
                  <a:schemeClr val="tx1">
                    <a:lumMod val="95000"/>
                    <a:lumOff val="5000"/>
                  </a:schemeClr>
                </a:solidFill>
              </a:rPr>
              <a:t>وارد نمود</a:t>
            </a:r>
            <a:r>
              <a:rPr lang="fa-IR" sz="2400" dirty="0" smtClean="0">
                <a:solidFill>
                  <a:schemeClr val="tx1">
                    <a:lumMod val="95000"/>
                    <a:lumOff val="5000"/>
                  </a:schemeClr>
                </a:solidFill>
              </a:rPr>
              <a:t>.</a:t>
            </a:r>
            <a:endParaRPr lang="fa-IR" sz="2400" dirty="0" smtClean="0">
              <a:solidFill>
                <a:schemeClr val="tx1">
                  <a:lumMod val="95000"/>
                  <a:lumOff val="5000"/>
                </a:schemeClr>
              </a:solidFill>
            </a:endParaRPr>
          </a:p>
        </p:txBody>
      </p:sp>
      <p:pic>
        <p:nvPicPr>
          <p:cNvPr id="5" name="Picture 4" descr="D:\mostanad\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3"/>
          <a:srcRect/>
          <a:stretch>
            <a:fillRect/>
          </a:stretch>
        </p:blipFill>
        <p:spPr bwMode="auto">
          <a:xfrm>
            <a:off x="2786050" y="3214686"/>
            <a:ext cx="3636821" cy="3571878"/>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07407"/>
            <a:ext cx="9144000" cy="576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ubtitle 2"/>
          <p:cNvSpPr txBox="1">
            <a:spLocks/>
          </p:cNvSpPr>
          <p:nvPr/>
        </p:nvSpPr>
        <p:spPr>
          <a:xfrm>
            <a:off x="304799" y="142853"/>
            <a:ext cx="8839201" cy="857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dirty="0" smtClean="0">
                <a:solidFill>
                  <a:schemeClr val="tx1">
                    <a:lumMod val="95000"/>
                    <a:lumOff val="5000"/>
                  </a:schemeClr>
                </a:solidFill>
              </a:rPr>
              <a:t>برای این کار باید به منوی امکانات رفت  گزینه لیست بیمه را انتخاب نمود.</a:t>
            </a:r>
            <a:endParaRPr lang="en-US" sz="2400" dirty="0" smtClean="0">
              <a:solidFill>
                <a:schemeClr val="tx1">
                  <a:lumMod val="95000"/>
                  <a:lumOff val="5000"/>
                </a:schemeClr>
              </a:solidFill>
            </a:endParaRPr>
          </a:p>
          <a:p>
            <a:pPr algn="r" rtl="1"/>
            <a:endParaRPr lang="en-US" sz="1800" dirty="0">
              <a:solidFill>
                <a:schemeClr val="tx1">
                  <a:lumMod val="95000"/>
                  <a:lumOff val="5000"/>
                </a:schemeClr>
              </a:solidFill>
            </a:endParaRPr>
          </a:p>
        </p:txBody>
      </p:sp>
      <p:pic>
        <p:nvPicPr>
          <p:cNvPr id="6" name="Picture 5"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7010400" y="1207053"/>
            <a:ext cx="914400" cy="107894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19410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00200"/>
            <a:ext cx="9144000" cy="5269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ubtitle 2"/>
          <p:cNvSpPr txBox="1">
            <a:spLocks/>
          </p:cNvSpPr>
          <p:nvPr/>
        </p:nvSpPr>
        <p:spPr>
          <a:xfrm>
            <a:off x="990600" y="0"/>
            <a:ext cx="8118231"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dirty="0" smtClean="0">
                <a:solidFill>
                  <a:schemeClr val="tx1">
                    <a:lumMod val="95000"/>
                    <a:lumOff val="5000"/>
                  </a:schemeClr>
                </a:solidFill>
              </a:rPr>
              <a:t>جستجوی لیست بیمه باید بر اساس نام پزشک سازمان مورد نظر موجود برای </a:t>
            </a:r>
          </a:p>
          <a:p>
            <a:pPr marL="0" indent="0" algn="r" rtl="1">
              <a:buNone/>
            </a:pPr>
            <a:r>
              <a:rPr lang="fa-IR" sz="2400" dirty="0" smtClean="0">
                <a:solidFill>
                  <a:schemeClr val="tx1">
                    <a:lumMod val="95000"/>
                    <a:lumOff val="5000"/>
                  </a:schemeClr>
                </a:solidFill>
              </a:rPr>
              <a:t>بیمه انجام شود.معمولا تاریخ های بیمه یک ماهه و از اول ماه تا آخر آن میباشد.</a:t>
            </a:r>
          </a:p>
          <a:p>
            <a:pPr marL="0" indent="0" algn="r" rtl="1">
              <a:buNone/>
            </a:pPr>
            <a:r>
              <a:rPr lang="fa-IR" sz="2400" dirty="0" smtClean="0">
                <a:solidFill>
                  <a:schemeClr val="tx1">
                    <a:lumMod val="95000"/>
                    <a:lumOff val="5000"/>
                  </a:schemeClr>
                </a:solidFill>
              </a:rPr>
              <a:t>بازدن گزینه نمایش لیستها در کادر میانی نمایش داده می شود.</a:t>
            </a:r>
            <a:endParaRPr lang="en-US" sz="2400" dirty="0" smtClean="0">
              <a:solidFill>
                <a:schemeClr val="tx1">
                  <a:lumMod val="95000"/>
                  <a:lumOff val="5000"/>
                </a:schemeClr>
              </a:solidFill>
            </a:endParaRPr>
          </a:p>
          <a:p>
            <a:pPr algn="r" rtl="1"/>
            <a:endParaRPr lang="en-US" sz="2400" dirty="0">
              <a:solidFill>
                <a:schemeClr val="tx1">
                  <a:lumMod val="95000"/>
                  <a:lumOff val="5000"/>
                </a:schemeClr>
              </a:solidFill>
            </a:endParaRPr>
          </a:p>
        </p:txBody>
      </p:sp>
      <p:pic>
        <p:nvPicPr>
          <p:cNvPr id="6" name="Picture 5"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4800600" y="2057400"/>
            <a:ext cx="3200400"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1195301" y="2057400"/>
            <a:ext cx="785899" cy="609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xmlns="" val="295472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756" y="1000108"/>
            <a:ext cx="9138244" cy="5857892"/>
          </a:xfrm>
          <a:prstGeom prst="rect">
            <a:avLst/>
          </a:prstGeom>
          <a:noFill/>
          <a:ln w="9525">
            <a:noFill/>
            <a:miter lim="800000"/>
            <a:headEnd/>
            <a:tailEnd/>
          </a:ln>
          <a:effectLst/>
        </p:spPr>
      </p:pic>
      <p:pic>
        <p:nvPicPr>
          <p:cNvPr id="5" name="Picture 4"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a:xfrm>
            <a:off x="1142976" y="0"/>
            <a:ext cx="7965855"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dirty="0" smtClean="0">
                <a:solidFill>
                  <a:schemeClr val="tx1">
                    <a:lumMod val="95000"/>
                    <a:lumOff val="5000"/>
                  </a:schemeClr>
                </a:solidFill>
              </a:rPr>
              <a:t>در </a:t>
            </a:r>
            <a:r>
              <a:rPr lang="fa-IR" sz="2400" dirty="0" smtClean="0">
                <a:solidFill>
                  <a:schemeClr val="tx1">
                    <a:lumMod val="95000"/>
                    <a:lumOff val="5000"/>
                  </a:schemeClr>
                </a:solidFill>
              </a:rPr>
              <a:t>این قسمت با </a:t>
            </a:r>
            <a:r>
              <a:rPr lang="fa-IR" sz="2400" dirty="0" smtClean="0">
                <a:solidFill>
                  <a:schemeClr val="tx1">
                    <a:lumMod val="95000"/>
                    <a:lumOff val="5000"/>
                  </a:schemeClr>
                </a:solidFill>
              </a:rPr>
              <a:t>راست کلیک روی هر ویزیت می توان ویرایش دفترچه بیمه را انجام داد.</a:t>
            </a:r>
            <a:endParaRPr lang="en-US" sz="2400" dirty="0" smtClean="0">
              <a:solidFill>
                <a:schemeClr val="tx1">
                  <a:lumMod val="95000"/>
                  <a:lumOff val="5000"/>
                </a:schemeClr>
              </a:solidFill>
            </a:endParaRPr>
          </a:p>
          <a:p>
            <a:pPr algn="r" rtl="1"/>
            <a:endParaRPr lang="en-US" sz="2400" dirty="0">
              <a:solidFill>
                <a:schemeClr val="tx1">
                  <a:lumMod val="95000"/>
                  <a:lumOff val="5000"/>
                </a:schemeClr>
              </a:solidFill>
            </a:endParaRPr>
          </a:p>
        </p:txBody>
      </p:sp>
      <p:sp>
        <p:nvSpPr>
          <p:cNvPr id="7" name="Rounded Rectangle 6"/>
          <p:cNvSpPr/>
          <p:nvPr/>
        </p:nvSpPr>
        <p:spPr>
          <a:xfrm>
            <a:off x="2786050" y="2522884"/>
            <a:ext cx="1500198" cy="2857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ostanad\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1142976" y="0"/>
            <a:ext cx="7965855"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dirty="0" smtClean="0">
                <a:solidFill>
                  <a:schemeClr val="tx1">
                    <a:lumMod val="95000"/>
                    <a:lumOff val="5000"/>
                  </a:schemeClr>
                </a:solidFill>
              </a:rPr>
              <a:t>پنجره ویرایش دفترچه بیمه به شکل زیر نمایش داده می شود.</a:t>
            </a:r>
          </a:p>
          <a:p>
            <a:pPr marL="0" indent="0" algn="r" rtl="1">
              <a:buNone/>
            </a:pPr>
            <a:r>
              <a:rPr lang="fa-IR" sz="2400" dirty="0" smtClean="0">
                <a:solidFill>
                  <a:schemeClr val="tx1">
                    <a:lumMod val="95000"/>
                    <a:lumOff val="5000"/>
                  </a:schemeClr>
                </a:solidFill>
              </a:rPr>
              <a:t>در قسمت بالا جزییات دفترچه ثبت شده قبلی به همراه نام و شماره پرونده بیماررا نمایش می دهد.</a:t>
            </a:r>
            <a:endParaRPr lang="en-US" sz="2400" dirty="0" smtClean="0">
              <a:solidFill>
                <a:schemeClr val="tx1">
                  <a:lumMod val="95000"/>
                  <a:lumOff val="5000"/>
                </a:schemeClr>
              </a:solidFill>
            </a:endParaRPr>
          </a:p>
          <a:p>
            <a:pPr algn="r" rtl="1"/>
            <a:endParaRPr lang="en-US" sz="2400" dirty="0">
              <a:solidFill>
                <a:schemeClr val="tx1">
                  <a:lumMod val="95000"/>
                  <a:lumOff val="5000"/>
                </a:schemeClr>
              </a:solidFill>
            </a:endParaRPr>
          </a:p>
        </p:txBody>
      </p:sp>
      <p:pic>
        <p:nvPicPr>
          <p:cNvPr id="2050" name="Picture 2"/>
          <p:cNvPicPr>
            <a:picLocks noChangeAspect="1" noChangeArrowheads="1"/>
          </p:cNvPicPr>
          <p:nvPr/>
        </p:nvPicPr>
        <p:blipFill>
          <a:blip r:embed="rId3"/>
          <a:srcRect/>
          <a:stretch>
            <a:fillRect/>
          </a:stretch>
        </p:blipFill>
        <p:spPr bwMode="auto">
          <a:xfrm>
            <a:off x="0" y="1285860"/>
            <a:ext cx="9144000" cy="5572140"/>
          </a:xfrm>
          <a:prstGeom prst="rect">
            <a:avLst/>
          </a:prstGeom>
          <a:noFill/>
          <a:ln w="9525">
            <a:noFill/>
            <a:miter lim="800000"/>
            <a:headEnd/>
            <a:tailEnd/>
          </a:ln>
          <a:effectLst/>
        </p:spPr>
      </p:pic>
      <p:sp>
        <p:nvSpPr>
          <p:cNvPr id="6" name="Rounded Rectangle 5"/>
          <p:cNvSpPr/>
          <p:nvPr/>
        </p:nvSpPr>
        <p:spPr>
          <a:xfrm>
            <a:off x="1928794" y="2165694"/>
            <a:ext cx="5286412" cy="11918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ostanad\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1142976" y="0"/>
            <a:ext cx="7965855"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dirty="0" smtClean="0">
                <a:solidFill>
                  <a:schemeClr val="tx1">
                    <a:lumMod val="95000"/>
                    <a:lumOff val="5000"/>
                  </a:schemeClr>
                </a:solidFill>
              </a:rPr>
              <a:t>کادر میانی لیست دفرچه های ثبت شده تا به این لحظه </a:t>
            </a:r>
            <a:r>
              <a:rPr lang="fa-IR" sz="2400" dirty="0" smtClean="0">
                <a:solidFill>
                  <a:schemeClr val="tx1">
                    <a:lumMod val="95000"/>
                    <a:lumOff val="5000"/>
                  </a:schemeClr>
                </a:solidFill>
              </a:rPr>
              <a:t>بیماررا نمایش می دهد.</a:t>
            </a:r>
          </a:p>
          <a:p>
            <a:pPr marL="0" indent="0" algn="r" rtl="1">
              <a:buNone/>
            </a:pPr>
            <a:r>
              <a:rPr lang="fa-IR" sz="2400" dirty="0" smtClean="0">
                <a:solidFill>
                  <a:schemeClr val="tx1">
                    <a:lumMod val="95000"/>
                    <a:lumOff val="5000"/>
                  </a:schemeClr>
                </a:solidFill>
              </a:rPr>
              <a:t>حال ما می توانیم به این لیست دفترچه جدید اضافه کنیم یا دفترچه های موجود را حذف یا ویرایش نمود.</a:t>
            </a:r>
            <a:endParaRPr lang="en-US" sz="2400" dirty="0" smtClean="0">
              <a:solidFill>
                <a:schemeClr val="tx1">
                  <a:lumMod val="95000"/>
                  <a:lumOff val="5000"/>
                </a:schemeClr>
              </a:solidFill>
            </a:endParaRPr>
          </a:p>
          <a:p>
            <a:pPr algn="r" rtl="1"/>
            <a:endParaRPr lang="en-US" sz="2400" dirty="0">
              <a:solidFill>
                <a:schemeClr val="tx1">
                  <a:lumMod val="95000"/>
                  <a:lumOff val="5000"/>
                </a:schemeClr>
              </a:solidFill>
            </a:endParaRPr>
          </a:p>
        </p:txBody>
      </p:sp>
      <p:pic>
        <p:nvPicPr>
          <p:cNvPr id="6" name="Picture 2"/>
          <p:cNvPicPr>
            <a:picLocks noChangeAspect="1" noChangeArrowheads="1"/>
          </p:cNvPicPr>
          <p:nvPr/>
        </p:nvPicPr>
        <p:blipFill>
          <a:blip r:embed="rId3"/>
          <a:srcRect/>
          <a:stretch>
            <a:fillRect/>
          </a:stretch>
        </p:blipFill>
        <p:spPr bwMode="auto">
          <a:xfrm>
            <a:off x="0" y="1285860"/>
            <a:ext cx="9144000" cy="5572140"/>
          </a:xfrm>
          <a:prstGeom prst="rect">
            <a:avLst/>
          </a:prstGeom>
          <a:noFill/>
          <a:ln w="9525">
            <a:noFill/>
            <a:miter lim="800000"/>
            <a:headEnd/>
            <a:tailEnd/>
          </a:ln>
          <a:effectLst/>
        </p:spPr>
      </p:pic>
      <p:sp>
        <p:nvSpPr>
          <p:cNvPr id="7" name="Rounded Rectangle 6"/>
          <p:cNvSpPr/>
          <p:nvPr/>
        </p:nvSpPr>
        <p:spPr>
          <a:xfrm>
            <a:off x="1928794" y="3429000"/>
            <a:ext cx="5286412" cy="9286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2276379" y="4786322"/>
            <a:ext cx="1000213" cy="428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3571787" y="4786322"/>
            <a:ext cx="1000213" cy="428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ounded Rectangle 9"/>
          <p:cNvSpPr/>
          <p:nvPr/>
        </p:nvSpPr>
        <p:spPr>
          <a:xfrm>
            <a:off x="5857884" y="4786322"/>
            <a:ext cx="1000213" cy="428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704441"/>
            <a:ext cx="9144000" cy="5153559"/>
          </a:xfrm>
          <a:prstGeom prst="rect">
            <a:avLst/>
          </a:prstGeom>
          <a:noFill/>
          <a:ln w="9525">
            <a:noFill/>
            <a:miter lim="800000"/>
            <a:headEnd/>
            <a:tailEnd/>
          </a:ln>
          <a:effectLst/>
        </p:spPr>
      </p:pic>
      <p:pic>
        <p:nvPicPr>
          <p:cNvPr id="4" name="Picture 3"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1142976" y="0"/>
            <a:ext cx="7965855" cy="13572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dirty="0" smtClean="0">
                <a:solidFill>
                  <a:schemeClr val="tx1">
                    <a:lumMod val="95000"/>
                    <a:lumOff val="5000"/>
                  </a:schemeClr>
                </a:solidFill>
              </a:rPr>
              <a:t>با زدن گزینه دفترچه جدید(ستاره) گزینه ثبت دفترچه فعال می شود.حالا در قسمت مدیریت دفترچه بیمه های بیمار مشخصات دفترچه جدید را وارد کرده و ثبت دفترچه را می زنیم.</a:t>
            </a:r>
            <a:endParaRPr lang="fa-IR" sz="2400" dirty="0" smtClean="0">
              <a:solidFill>
                <a:schemeClr val="tx1">
                  <a:lumMod val="95000"/>
                  <a:lumOff val="5000"/>
                </a:schemeClr>
              </a:solidFill>
            </a:endParaRPr>
          </a:p>
          <a:p>
            <a:pPr algn="r" rtl="1"/>
            <a:endParaRPr lang="en-US" sz="2400" dirty="0">
              <a:solidFill>
                <a:schemeClr val="tx1">
                  <a:lumMod val="95000"/>
                  <a:lumOff val="5000"/>
                </a:schemeClr>
              </a:solidFill>
            </a:endParaRPr>
          </a:p>
        </p:txBody>
      </p:sp>
      <p:sp>
        <p:nvSpPr>
          <p:cNvPr id="8" name="Rounded Rectangle 7"/>
          <p:cNvSpPr/>
          <p:nvPr/>
        </p:nvSpPr>
        <p:spPr>
          <a:xfrm>
            <a:off x="5072066" y="5715016"/>
            <a:ext cx="1357403"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6929454" y="5715016"/>
            <a:ext cx="1428841"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ounded Rectangle 9"/>
          <p:cNvSpPr/>
          <p:nvPr/>
        </p:nvSpPr>
        <p:spPr>
          <a:xfrm>
            <a:off x="142844" y="5072074"/>
            <a:ext cx="8858312" cy="5715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Slide Number Placeholder 10"/>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952625"/>
            <a:ext cx="9144000" cy="4905375"/>
          </a:xfrm>
          <a:prstGeom prst="rect">
            <a:avLst/>
          </a:prstGeom>
          <a:noFill/>
          <a:ln w="9525">
            <a:noFill/>
            <a:miter lim="800000"/>
            <a:headEnd/>
            <a:tailEnd/>
          </a:ln>
          <a:effectLst/>
        </p:spPr>
      </p:pic>
      <p:pic>
        <p:nvPicPr>
          <p:cNvPr id="5" name="Picture 4"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a:xfrm>
            <a:off x="1142976" y="0"/>
            <a:ext cx="7965855" cy="20716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200" dirty="0" smtClean="0">
                <a:solidFill>
                  <a:schemeClr val="tx1">
                    <a:lumMod val="95000"/>
                    <a:lumOff val="5000"/>
                  </a:schemeClr>
                </a:solidFill>
              </a:rPr>
              <a:t>با کلیک کردن روی نام بیمه گزینه های ویرایش دفترچه بیمه و حذف دفترچه بیمه فعال می شود و مشخصات دفترچه در قسمت مدیریت دفترچه پر میگردد.</a:t>
            </a:r>
          </a:p>
          <a:p>
            <a:pPr marL="0" indent="0" algn="r" rtl="1">
              <a:buNone/>
            </a:pPr>
            <a:r>
              <a:rPr lang="fa-IR" sz="2200" dirty="0" smtClean="0">
                <a:solidFill>
                  <a:schemeClr val="tx1">
                    <a:lumMod val="95000"/>
                    <a:lumOff val="5000"/>
                  </a:schemeClr>
                </a:solidFill>
              </a:rPr>
              <a:t>با زدن حذف دفترچه انتخاب شده حذف می شود.</a:t>
            </a:r>
          </a:p>
          <a:p>
            <a:pPr marL="0" indent="0" algn="r" rtl="1">
              <a:buNone/>
            </a:pPr>
            <a:r>
              <a:rPr lang="fa-IR" sz="2200" dirty="0" smtClean="0">
                <a:solidFill>
                  <a:schemeClr val="tx1">
                    <a:lumMod val="95000"/>
                    <a:lumOff val="5000"/>
                  </a:schemeClr>
                </a:solidFill>
              </a:rPr>
              <a:t>باتغییر دادن اطلاعات درقسمت مدیریت دفترچه ها و زدن گزینه ویرایش دفترچه،دفترچه بیماربراساس تغیییرات داده شده تغییر می کند.</a:t>
            </a:r>
            <a:endParaRPr lang="fa-IR" sz="2200" dirty="0" smtClean="0">
              <a:solidFill>
                <a:schemeClr val="tx1">
                  <a:lumMod val="95000"/>
                  <a:lumOff val="5000"/>
                </a:schemeClr>
              </a:solidFill>
            </a:endParaRPr>
          </a:p>
          <a:p>
            <a:pPr marL="0" indent="0" algn="r" rtl="1">
              <a:buNone/>
            </a:pPr>
            <a:endParaRPr lang="fa-IR" sz="2400" dirty="0" smtClean="0">
              <a:solidFill>
                <a:schemeClr val="tx1">
                  <a:lumMod val="95000"/>
                  <a:lumOff val="5000"/>
                </a:schemeClr>
              </a:solidFill>
            </a:endParaRPr>
          </a:p>
          <a:p>
            <a:pPr algn="r" rtl="1"/>
            <a:endParaRPr lang="en-US" sz="2400" dirty="0">
              <a:solidFill>
                <a:schemeClr val="tx1">
                  <a:lumMod val="95000"/>
                  <a:lumOff val="5000"/>
                </a:schemeClr>
              </a:solidFill>
            </a:endParaRPr>
          </a:p>
        </p:txBody>
      </p:sp>
      <p:sp>
        <p:nvSpPr>
          <p:cNvPr id="7" name="Rounded Rectangle 6"/>
          <p:cNvSpPr/>
          <p:nvPr/>
        </p:nvSpPr>
        <p:spPr>
          <a:xfrm>
            <a:off x="2857488" y="5715016"/>
            <a:ext cx="1643074"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785786" y="5715016"/>
            <a:ext cx="1643155"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ed Rectangle 8"/>
          <p:cNvSpPr/>
          <p:nvPr/>
        </p:nvSpPr>
        <p:spPr>
          <a:xfrm>
            <a:off x="159586" y="4391378"/>
            <a:ext cx="8858312" cy="2257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1357298"/>
            <a:ext cx="9144000" cy="5500702"/>
          </a:xfrm>
          <a:prstGeom prst="rect">
            <a:avLst/>
          </a:prstGeom>
          <a:noFill/>
          <a:ln w="9525">
            <a:noFill/>
            <a:miter lim="800000"/>
            <a:headEnd/>
            <a:tailEnd/>
          </a:ln>
          <a:effectLst/>
        </p:spPr>
      </p:pic>
      <p:pic>
        <p:nvPicPr>
          <p:cNvPr id="5" name="Picture 4" descr="D:\mostanad\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195301" cy="82434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5500694" y="5248817"/>
            <a:ext cx="928694" cy="3571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1214414" y="0"/>
            <a:ext cx="7929586" cy="1446550"/>
          </a:xfrm>
          <a:prstGeom prst="rect">
            <a:avLst/>
          </a:prstGeom>
        </p:spPr>
        <p:txBody>
          <a:bodyPr wrap="square">
            <a:spAutoFit/>
          </a:bodyPr>
          <a:lstStyle/>
          <a:p>
            <a:pPr algn="r" rtl="1"/>
            <a:r>
              <a:rPr lang="fa-IR" sz="2200" dirty="0" smtClean="0">
                <a:solidFill>
                  <a:schemeClr val="tx1">
                    <a:lumMod val="95000"/>
                    <a:lumOff val="5000"/>
                  </a:schemeClr>
                </a:solidFill>
              </a:rPr>
              <a:t>گزینه ثبت ویزیت آزاد برای مواردی که به اشتباه </a:t>
            </a:r>
            <a:r>
              <a:rPr lang="fa-IR" sz="2200" dirty="0" smtClean="0">
                <a:solidFill>
                  <a:schemeClr val="tx1">
                    <a:lumMod val="95000"/>
                    <a:lumOff val="5000"/>
                  </a:schemeClr>
                </a:solidFill>
              </a:rPr>
              <a:t>برای این ویزیت دفترچه </a:t>
            </a:r>
            <a:r>
              <a:rPr lang="fa-IR" sz="2200" dirty="0" smtClean="0">
                <a:solidFill>
                  <a:schemeClr val="tx1">
                    <a:lumMod val="95000"/>
                    <a:lumOff val="5000"/>
                  </a:schemeClr>
                </a:solidFill>
              </a:rPr>
              <a:t>بیمه برای بیمار ثبت گردیده است.</a:t>
            </a:r>
          </a:p>
          <a:p>
            <a:pPr algn="r" rtl="1"/>
            <a:r>
              <a:rPr lang="fa-IR" sz="2200" dirty="0" smtClean="0">
                <a:solidFill>
                  <a:schemeClr val="tx1">
                    <a:lumMod val="95000"/>
                    <a:lumOff val="5000"/>
                  </a:schemeClr>
                </a:solidFill>
              </a:rPr>
              <a:t>گزینه جایگزینی دفترچه بیمه بعد از ویرایش دفترچه یا تعریف دفترچه جدید استفاده میشود تا در لیست بیمه ای که قرار است گرفته شود ویزیت با دفترچه جدید قرار گیرد.</a:t>
            </a:r>
            <a:endParaRPr lang="en-US" sz="2200" dirty="0" smtClean="0">
              <a:solidFill>
                <a:schemeClr val="tx1">
                  <a:lumMod val="95000"/>
                  <a:lumOff val="5000"/>
                </a:schemeClr>
              </a:solidFill>
            </a:endParaRPr>
          </a:p>
        </p:txBody>
      </p:sp>
      <p:sp>
        <p:nvSpPr>
          <p:cNvPr id="12" name="Rounded Rectangle 11"/>
          <p:cNvSpPr/>
          <p:nvPr/>
        </p:nvSpPr>
        <p:spPr>
          <a:xfrm>
            <a:off x="3929058" y="5248817"/>
            <a:ext cx="1214446" cy="3571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424</Words>
  <Application>Microsoft Office PowerPoint</Application>
  <PresentationFormat>On-screen Show (4:3)</PresentationFormat>
  <Paragraphs>48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به نام خدا</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Vahid Mirahmadi</dc:creator>
  <cp:lastModifiedBy>Support</cp:lastModifiedBy>
  <cp:revision>25</cp:revision>
  <dcterms:created xsi:type="dcterms:W3CDTF">2006-08-16T00:00:00Z</dcterms:created>
  <dcterms:modified xsi:type="dcterms:W3CDTF">2014-04-08T11:05:06Z</dcterms:modified>
</cp:coreProperties>
</file>